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0" r:id="rId4"/>
    <p:sldId id="258" r:id="rId5"/>
    <p:sldId id="259" r:id="rId6"/>
    <p:sldId id="25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5/20/22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5/20/22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5/20/22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5/20/22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5/20/22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5/20/22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5/20/22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5/20/22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5/20/22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5/20/22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5/20/22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5/20/22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5/20/22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inktr.ee/netelipsiholo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5783E0-D001-A448-8E7A-2897A80BDD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479650"/>
            <a:ext cx="10572000" cy="2971051"/>
          </a:xfrm>
        </p:spPr>
        <p:txBody>
          <a:bodyPr/>
          <a:lstStyle/>
          <a:p>
            <a:r>
              <a:rPr lang="uk-UA" sz="2400" b="0" dirty="0">
                <a:latin typeface="Bookman Old Style" panose="02050604050505020204" pitchFamily="18" charset="0"/>
              </a:rPr>
              <a:t>Цубера Оксана</a:t>
            </a:r>
            <a:br>
              <a:rPr lang="uk-UA" sz="2400" b="0" dirty="0">
                <a:latin typeface="Bookman Old Style" panose="02050604050505020204" pitchFamily="18" charset="0"/>
              </a:rPr>
            </a:br>
            <a:r>
              <a:rPr lang="uk-UA" sz="2400" b="0" dirty="0">
                <a:latin typeface="Bookman Old Style" panose="02050604050505020204" pitchFamily="18" charset="0"/>
              </a:rPr>
              <a:t>Психолог, кінезіолог</a:t>
            </a:r>
            <a:br>
              <a:rPr lang="uk-UA" sz="2400" b="0" dirty="0">
                <a:latin typeface="Bookman Old Style" panose="02050604050505020204" pitchFamily="18" charset="0"/>
              </a:rPr>
            </a:br>
            <a:r>
              <a:rPr lang="uk-UA" sz="2400" b="0" dirty="0">
                <a:latin typeface="Bookman Old Style" panose="02050604050505020204" pitchFamily="18" charset="0"/>
              </a:rPr>
              <a:t>Безкоштовна психологічна </a:t>
            </a:r>
            <a:br>
              <a:rPr lang="cs-CZ" sz="2400" b="0" dirty="0">
                <a:latin typeface="Bookman Old Style" panose="02050604050505020204" pitchFamily="18" charset="0"/>
              </a:rPr>
            </a:br>
            <a:r>
              <a:rPr lang="uk-UA" sz="2400" b="0" dirty="0">
                <a:latin typeface="Bookman Old Style" panose="02050604050505020204" pitchFamily="18" charset="0"/>
              </a:rPr>
              <a:t>підтримка </a:t>
            </a:r>
            <a:br>
              <a:rPr lang="uk-UA" sz="2400" b="0" dirty="0">
                <a:latin typeface="Bookman Old Style" panose="02050604050505020204" pitchFamily="18" charset="0"/>
              </a:rPr>
            </a:br>
            <a:r>
              <a:rPr lang="uk-UA" sz="2400" b="0" dirty="0">
                <a:latin typeface="Bookman Old Style" panose="02050604050505020204" pitchFamily="18" charset="0"/>
              </a:rPr>
              <a:t>у кризових ситуаціях, </a:t>
            </a:r>
            <a:br>
              <a:rPr lang="cs-CZ" sz="2400" b="0" dirty="0">
                <a:latin typeface="Bookman Old Style" panose="02050604050505020204" pitchFamily="18" charset="0"/>
              </a:rPr>
            </a:br>
            <a:r>
              <a:rPr lang="uk-UA" sz="2400" b="0" dirty="0">
                <a:latin typeface="Bookman Old Style" panose="02050604050505020204" pitchFamily="18" charset="0"/>
              </a:rPr>
              <a:t>індивідуальна та групова.</a:t>
            </a:r>
            <a:endParaRPr lang="uk-CZ" sz="2400" b="0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595D3DD1-863C-FF40-8CC3-58B424D966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1668" y="4948948"/>
            <a:ext cx="10572000" cy="434974"/>
          </a:xfrm>
        </p:spPr>
        <p:txBody>
          <a:bodyPr>
            <a:noAutofit/>
          </a:bodyPr>
          <a:lstStyle/>
          <a:p>
            <a:r>
              <a:rPr lang="uk-UA" sz="1400" dirty="0">
                <a:latin typeface="Bookman Old Style" panose="02050604050505020204" pitchFamily="18" charset="0"/>
              </a:rPr>
              <a:t>м.Градець Кралове</a:t>
            </a:r>
          </a:p>
          <a:p>
            <a:r>
              <a:rPr lang="uk-UA" sz="1400" dirty="0">
                <a:latin typeface="Bookman Old Style" panose="02050604050505020204" pitchFamily="18" charset="0"/>
              </a:rPr>
              <a:t>Тел: +420608879537</a:t>
            </a:r>
            <a:endParaRPr lang="cs-CZ" sz="1400" dirty="0">
              <a:latin typeface="Bookman Old Style" panose="02050604050505020204" pitchFamily="18" charset="0"/>
            </a:endParaRPr>
          </a:p>
          <a:p>
            <a:r>
              <a:rPr lang="uk-UA" sz="1400" dirty="0">
                <a:latin typeface="Bookman Old Style" panose="02050604050505020204" pitchFamily="18" charset="0"/>
              </a:rPr>
              <a:t> (</a:t>
            </a:r>
            <a:r>
              <a:rPr lang="cs-CZ" sz="1400" dirty="0">
                <a:latin typeface="Bookman Old Style" panose="02050604050505020204" pitchFamily="18" charset="0"/>
              </a:rPr>
              <a:t> </a:t>
            </a:r>
            <a:r>
              <a:rPr lang="cs-CZ" sz="1400" dirty="0" err="1">
                <a:latin typeface="Bookman Old Style" panose="02050604050505020204" pitchFamily="18" charset="0"/>
              </a:rPr>
              <a:t>viber</a:t>
            </a:r>
            <a:r>
              <a:rPr lang="cs-CZ" sz="1400" dirty="0">
                <a:latin typeface="Bookman Old Style" panose="02050604050505020204" pitchFamily="18" charset="0"/>
              </a:rPr>
              <a:t>, WhatsApp</a:t>
            </a:r>
            <a:r>
              <a:rPr lang="uk-UA" sz="1400" dirty="0">
                <a:latin typeface="Bookman Old Style" panose="02050604050505020204" pitchFamily="18" charset="0"/>
              </a:rPr>
              <a:t>)</a:t>
            </a:r>
          </a:p>
          <a:p>
            <a:r>
              <a:rPr lang="uk-UA" sz="1400" dirty="0">
                <a:latin typeface="Bookman Old Style" panose="02050604050505020204" pitchFamily="18" charset="0"/>
              </a:rPr>
              <a:t>Ел.пошта:</a:t>
            </a:r>
            <a:r>
              <a:rPr lang="cs-CZ" sz="1400" dirty="0">
                <a:latin typeface="Bookman Old Style" panose="02050604050505020204" pitchFamily="18" charset="0"/>
              </a:rPr>
              <a:t> </a:t>
            </a:r>
            <a:r>
              <a:rPr lang="cs-CZ" sz="1400" dirty="0" err="1">
                <a:latin typeface="Bookman Old Style" panose="02050604050505020204" pitchFamily="18" charset="0"/>
              </a:rPr>
              <a:t>otsubera@fseznam.cz</a:t>
            </a:r>
            <a:r>
              <a:rPr lang="cs-CZ" sz="1400" dirty="0">
                <a:latin typeface="Bookman Old Style" panose="02050604050505020204" pitchFamily="18" charset="0"/>
              </a:rPr>
              <a:t> </a:t>
            </a:r>
            <a:endParaRPr lang="uk-CZ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1F92CB-1B3D-4E4A-8EB7-FAA5F20321BD}"/>
              </a:ext>
            </a:extLst>
          </p:cNvPr>
          <p:cNvSpPr txBox="1"/>
          <p:nvPr/>
        </p:nvSpPr>
        <p:spPr>
          <a:xfrm>
            <a:off x="6096000" y="995680"/>
            <a:ext cx="58702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2400" dirty="0" err="1">
                <a:latin typeface="Bookman Old Style" panose="02050604050505020204" pitchFamily="18" charset="0"/>
              </a:rPr>
              <a:t>Tsubera</a:t>
            </a:r>
            <a:r>
              <a:rPr lang="cs-CZ" sz="2400" dirty="0">
                <a:latin typeface="Bookman Old Style" panose="02050604050505020204" pitchFamily="18" charset="0"/>
              </a:rPr>
              <a:t> Oksana </a:t>
            </a:r>
            <a:br>
              <a:rPr lang="cs-CZ" sz="2400" dirty="0">
                <a:latin typeface="Bookman Old Style" panose="02050604050505020204" pitchFamily="18" charset="0"/>
              </a:rPr>
            </a:br>
            <a:r>
              <a:rPr lang="cs-CZ" sz="2400" dirty="0">
                <a:latin typeface="Bookman Old Style" panose="02050604050505020204" pitchFamily="18" charset="0"/>
              </a:rPr>
              <a:t>Psycholožka , </a:t>
            </a:r>
            <a:r>
              <a:rPr lang="cs-CZ" sz="2400" dirty="0" err="1">
                <a:latin typeface="Bookman Old Style" panose="02050604050505020204" pitchFamily="18" charset="0"/>
              </a:rPr>
              <a:t>kineziolog</a:t>
            </a:r>
            <a:r>
              <a:rPr lang="cs-CZ" sz="2400" dirty="0">
                <a:latin typeface="Bookman Old Style" panose="02050604050505020204" pitchFamily="18" charset="0"/>
              </a:rPr>
              <a:t> </a:t>
            </a:r>
            <a:br>
              <a:rPr lang="cs-CZ" sz="2400" dirty="0">
                <a:latin typeface="Bookman Old Style" panose="02050604050505020204" pitchFamily="18" charset="0"/>
              </a:rPr>
            </a:br>
            <a:r>
              <a:rPr lang="cs-CZ" sz="2400" dirty="0">
                <a:latin typeface="Bookman Old Style" panose="02050604050505020204" pitchFamily="18" charset="0"/>
              </a:rPr>
              <a:t>Bezplatná psychologická podpora </a:t>
            </a:r>
            <a:br>
              <a:rPr lang="cs-CZ" sz="2400" dirty="0">
                <a:latin typeface="Bookman Old Style" panose="02050604050505020204" pitchFamily="18" charset="0"/>
              </a:rPr>
            </a:br>
            <a:r>
              <a:rPr lang="cs-CZ" sz="2400" dirty="0">
                <a:latin typeface="Bookman Old Style" panose="02050604050505020204" pitchFamily="18" charset="0"/>
              </a:rPr>
              <a:t>pro ukrajince v krizových situacích.</a:t>
            </a:r>
            <a:br>
              <a:rPr lang="cs-CZ" sz="2400" dirty="0">
                <a:latin typeface="Bookman Old Style" panose="02050604050505020204" pitchFamily="18" charset="0"/>
              </a:rPr>
            </a:br>
            <a:r>
              <a:rPr lang="cs-CZ" sz="2400" dirty="0">
                <a:latin typeface="Bookman Old Style" panose="02050604050505020204" pitchFamily="18" charset="0"/>
              </a:rPr>
              <a:t>Individuální a skupinová konzultace.</a:t>
            </a:r>
            <a:endParaRPr lang="uk-CZ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7FA73B-8389-2544-9802-2FDFDC61F75F}"/>
              </a:ext>
            </a:extLst>
          </p:cNvPr>
          <p:cNvSpPr txBox="1"/>
          <p:nvPr/>
        </p:nvSpPr>
        <p:spPr>
          <a:xfrm>
            <a:off x="7093654" y="4842933"/>
            <a:ext cx="34473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600" dirty="0">
                <a:latin typeface="Bookman Old Style" panose="02050604050505020204" pitchFamily="18" charset="0"/>
              </a:rPr>
              <a:t>Hradec Králové </a:t>
            </a:r>
          </a:p>
          <a:p>
            <a:pPr algn="r"/>
            <a:r>
              <a:rPr lang="cs-CZ" sz="1600" dirty="0">
                <a:latin typeface="Bookman Old Style" panose="02050604050505020204" pitchFamily="18" charset="0"/>
              </a:rPr>
              <a:t>Tel.</a:t>
            </a:r>
            <a:r>
              <a:rPr lang="uk-UA" sz="1600" dirty="0">
                <a:latin typeface="Bookman Old Style" panose="02050604050505020204" pitchFamily="18" charset="0"/>
              </a:rPr>
              <a:t>+420608879537 </a:t>
            </a:r>
            <a:endParaRPr lang="cs-CZ" sz="1600" dirty="0">
              <a:latin typeface="Bookman Old Style" panose="02050604050505020204" pitchFamily="18" charset="0"/>
            </a:endParaRPr>
          </a:p>
          <a:p>
            <a:pPr algn="r"/>
            <a:r>
              <a:rPr lang="uk-UA" sz="1600" dirty="0">
                <a:latin typeface="Bookman Old Style" panose="02050604050505020204" pitchFamily="18" charset="0"/>
              </a:rPr>
              <a:t>(</a:t>
            </a:r>
            <a:r>
              <a:rPr lang="cs-CZ" sz="1600" dirty="0">
                <a:latin typeface="Bookman Old Style" panose="02050604050505020204" pitchFamily="18" charset="0"/>
              </a:rPr>
              <a:t> </a:t>
            </a:r>
            <a:r>
              <a:rPr lang="cs-CZ" sz="1600" dirty="0" err="1">
                <a:latin typeface="Bookman Old Style" panose="02050604050505020204" pitchFamily="18" charset="0"/>
              </a:rPr>
              <a:t>viber</a:t>
            </a:r>
            <a:r>
              <a:rPr lang="cs-CZ" sz="1600" dirty="0">
                <a:latin typeface="Bookman Old Style" panose="02050604050505020204" pitchFamily="18" charset="0"/>
              </a:rPr>
              <a:t>, WhatsApp</a:t>
            </a:r>
            <a:r>
              <a:rPr lang="uk-UA" sz="1600" dirty="0">
                <a:latin typeface="Bookman Old Style" panose="02050604050505020204" pitchFamily="18" charset="0"/>
              </a:rPr>
              <a:t>)</a:t>
            </a:r>
            <a:endParaRPr lang="cs-CZ" sz="1600" dirty="0">
              <a:latin typeface="Bookman Old Style" panose="02050604050505020204" pitchFamily="18" charset="0"/>
            </a:endParaRPr>
          </a:p>
          <a:p>
            <a:pPr algn="r"/>
            <a:r>
              <a:rPr lang="cs-CZ" sz="1600" dirty="0">
                <a:latin typeface="Bookman Old Style" panose="02050604050505020204" pitchFamily="18" charset="0"/>
              </a:rPr>
              <a:t>e-mail  </a:t>
            </a:r>
            <a:r>
              <a:rPr lang="cs-CZ" sz="1600" dirty="0" err="1">
                <a:latin typeface="Bookman Old Style" panose="02050604050505020204" pitchFamily="18" charset="0"/>
              </a:rPr>
              <a:t>otsubera@seznam.cz</a:t>
            </a:r>
            <a:r>
              <a:rPr lang="cs-CZ" sz="1600" dirty="0">
                <a:latin typeface="Bookman Old Style" panose="02050604050505020204" pitchFamily="18" charset="0"/>
              </a:rPr>
              <a:t> </a:t>
            </a:r>
            <a:endParaRPr lang="uk-CZ" sz="1600" dirty="0"/>
          </a:p>
        </p:txBody>
      </p:sp>
    </p:spTree>
    <p:extLst>
      <p:ext uri="{BB962C8B-B14F-4D97-AF65-F5344CB8AC3E}">
        <p14:creationId xmlns:p14="http://schemas.microsoft.com/office/powerpoint/2010/main" val="96594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0A813C-C711-8D49-892D-55C0EAB9F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666" y="531855"/>
            <a:ext cx="10571998" cy="970450"/>
          </a:xfrm>
        </p:spPr>
        <p:txBody>
          <a:bodyPr/>
          <a:lstStyle/>
          <a:p>
            <a:r>
              <a:rPr lang="cs-CZ" sz="800" dirty="0">
                <a:latin typeface="Bookman Old Style" panose="02050604050505020204" pitchFamily="18" charset="0"/>
              </a:rPr>
              <a:t>+</a:t>
            </a:r>
            <a:r>
              <a:rPr lang="cs-CZ" sz="1800" b="0" dirty="0">
                <a:solidFill>
                  <a:schemeClr val="bg1"/>
                </a:solidFill>
                <a:latin typeface="Bookman Old Style" panose="02050604050505020204" pitchFamily="18" charset="0"/>
              </a:rPr>
              <a:t>420 731 040 644</a:t>
            </a:r>
            <a:br>
              <a:rPr lang="cs-CZ" sz="1800" b="0" dirty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uk-UA" sz="1800" b="0" dirty="0">
                <a:solidFill>
                  <a:schemeClr val="bg1"/>
                </a:solidFill>
                <a:latin typeface="Bookman Old Style" panose="02050604050505020204" pitchFamily="18" charset="0"/>
              </a:rPr>
              <a:t>м.Ріхнов над Кнєжнов</a:t>
            </a:r>
            <a:endParaRPr lang="uk-CZ" sz="1800" b="0" dirty="0">
              <a:solidFill>
                <a:schemeClr val="bg1"/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1E2D9BA-D72F-D948-9259-5E14445DD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81176"/>
            <a:ext cx="10554574" cy="3636511"/>
          </a:xfrm>
        </p:spPr>
        <p:txBody>
          <a:bodyPr/>
          <a:lstStyle/>
          <a:p>
            <a:r>
              <a:rPr lang="uk-UA" sz="1800" dirty="0">
                <a:latin typeface="Bookman Old Style" panose="02050604050505020204" pitchFamily="18" charset="0"/>
              </a:rPr>
              <a:t>Анна Дашек</a:t>
            </a:r>
            <a:br>
              <a:rPr lang="uk-UA" sz="1800" dirty="0">
                <a:latin typeface="Bookman Old Style" panose="02050604050505020204" pitchFamily="18" charset="0"/>
              </a:rPr>
            </a:br>
            <a:r>
              <a:rPr lang="uk-UA" sz="1800" dirty="0">
                <a:latin typeface="Bookman Old Style" panose="02050604050505020204" pitchFamily="18" charset="0"/>
              </a:rPr>
              <a:t>Психолог , психотерапевт.</a:t>
            </a:r>
            <a:br>
              <a:rPr lang="cs-CZ" sz="1800" dirty="0">
                <a:latin typeface="Bookman Old Style" panose="02050604050505020204" pitchFamily="18" charset="0"/>
              </a:rPr>
            </a:br>
            <a:r>
              <a:rPr lang="uk-UA" sz="1800" dirty="0">
                <a:latin typeface="Bookman Old Style" panose="02050604050505020204" pitchFamily="18" charset="0"/>
              </a:rPr>
              <a:t> Психологічна підтримка українцям  </a:t>
            </a:r>
            <a:r>
              <a:rPr lang="cs-CZ" sz="1800">
                <a:latin typeface="Bookman Old Style" panose="02050604050505020204" pitchFamily="18" charset="0"/>
              </a:rPr>
              <a:t>on-line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 </a:t>
            </a:r>
            <a:endParaRPr lang="uk-CZ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965554-C996-6440-914E-C324AD726BFD}"/>
              </a:ext>
            </a:extLst>
          </p:cNvPr>
          <p:cNvSpPr txBox="1"/>
          <p:nvPr/>
        </p:nvSpPr>
        <p:spPr>
          <a:xfrm>
            <a:off x="6364111" y="2627489"/>
            <a:ext cx="54045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1800">
                <a:latin typeface="Bookman Old Style" panose="02050604050505020204" pitchFamily="18" charset="0"/>
              </a:rPr>
              <a:t>Anna Dašek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Psycholožka, psychoterapeutka. 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Psychologa ká podpora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 pro ukrajinské občany on-line </a:t>
            </a:r>
            <a:endParaRPr lang="uk-C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831608-682C-7D41-B081-75CBE8259B78}"/>
              </a:ext>
            </a:extLst>
          </p:cNvPr>
          <p:cNvSpPr txBox="1"/>
          <p:nvPr/>
        </p:nvSpPr>
        <p:spPr>
          <a:xfrm>
            <a:off x="6462889" y="690919"/>
            <a:ext cx="3941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dirty="0">
                <a:solidFill>
                  <a:schemeClr val="bg1"/>
                </a:solidFill>
                <a:latin typeface="Bookman Old Style" panose="02050604050505020204" pitchFamily="18" charset="0"/>
              </a:rPr>
              <a:t>+420 731 040 644</a:t>
            </a:r>
          </a:p>
          <a:p>
            <a:pPr algn="r"/>
            <a:r>
              <a:rPr lang="cs-CZ" dirty="0">
                <a:solidFill>
                  <a:schemeClr val="bg1"/>
                </a:solidFill>
                <a:latin typeface="Bookman Old Style" panose="02050604050505020204" pitchFamily="18" charset="0"/>
              </a:rPr>
              <a:t>Rychnov nad Kněžnou </a:t>
            </a:r>
            <a:endParaRPr lang="uk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127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D4DDAB-70B4-6045-B443-1DEBEBE43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b="0" dirty="0">
                <a:solidFill>
                  <a:schemeClr val="bg1"/>
                </a:solidFill>
                <a:latin typeface="Bookman Old Style" panose="02050604050505020204" pitchFamily="18" charset="0"/>
              </a:rPr>
              <a:t>Тел:+420775473355</a:t>
            </a:r>
            <a:br>
              <a:rPr lang="uk-UA" sz="1800" b="0" dirty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uk-UA" sz="1800" b="0" dirty="0">
                <a:solidFill>
                  <a:schemeClr val="bg1"/>
                </a:solidFill>
                <a:latin typeface="Bookman Old Style" panose="02050604050505020204" pitchFamily="18" charset="0"/>
              </a:rPr>
              <a:t>м.Ріхнов над Кнєжнов</a:t>
            </a:r>
            <a:endParaRPr lang="uk-CZ" sz="1800" b="0" dirty="0">
              <a:solidFill>
                <a:schemeClr val="bg1"/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2B55AC5-4E40-DF44-A4A9-9C0A2D0F9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1800">
                <a:latin typeface="Bookman Old Style" panose="02050604050505020204" pitchFamily="18" charset="0"/>
              </a:rPr>
              <a:t>Ірина Філоненко</a:t>
            </a:r>
            <a:br>
              <a:rPr lang="uk-UA" sz="1800">
                <a:latin typeface="Bookman Old Style" panose="02050604050505020204" pitchFamily="18" charset="0"/>
              </a:rPr>
            </a:br>
            <a:r>
              <a:rPr lang="uk-UA" sz="1800">
                <a:latin typeface="Bookman Old Style" panose="02050604050505020204" pitchFamily="18" charset="0"/>
              </a:rPr>
              <a:t>Психолог</a:t>
            </a:r>
            <a:br>
              <a:rPr lang="uk-UA" sz="1800">
                <a:latin typeface="Bookman Old Style" panose="02050604050505020204" pitchFamily="18" charset="0"/>
              </a:rPr>
            </a:br>
            <a:r>
              <a:rPr lang="uk-UA" sz="1800">
                <a:latin typeface="Bookman Old Style" panose="02050604050505020204" pitchFamily="18" charset="0"/>
              </a:rPr>
              <a:t>Працюю дітьми і родинами з України</a:t>
            </a:r>
            <a:br>
              <a:rPr lang="uk-UA" sz="1800">
                <a:latin typeface="Bookman Old Style" panose="02050604050505020204" pitchFamily="18" charset="0"/>
              </a:rPr>
            </a:br>
            <a:r>
              <a:rPr lang="uk-UA" sz="1800">
                <a:latin typeface="Bookman Old Style" panose="02050604050505020204" pitchFamily="18" charset="0"/>
              </a:rPr>
              <a:t>Корекційна робота з дітьми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uk-UA" sz="1800">
                <a:latin typeface="Bookman Old Style" panose="02050604050505020204" pitchFamily="18" charset="0"/>
              </a:rPr>
              <a:t> з особливими потребами</a:t>
            </a:r>
            <a:endParaRPr lang="uk-CZ">
              <a:latin typeface="Bookman Old Style" panose="0205060405050502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28E970-099F-F947-8860-31B39251173D}"/>
              </a:ext>
            </a:extLst>
          </p:cNvPr>
          <p:cNvSpPr txBox="1"/>
          <p:nvPr/>
        </p:nvSpPr>
        <p:spPr>
          <a:xfrm>
            <a:off x="6966654" y="3301878"/>
            <a:ext cx="46185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1800" dirty="0">
                <a:latin typeface="Bookman Old Style" panose="02050604050505020204" pitchFamily="18" charset="0"/>
              </a:rPr>
              <a:t>Irina </a:t>
            </a:r>
            <a:r>
              <a:rPr lang="cs-CZ" sz="1800" dirty="0" err="1">
                <a:latin typeface="Bookman Old Style" panose="02050604050505020204" pitchFamily="18" charset="0"/>
              </a:rPr>
              <a:t>Filonenko</a:t>
            </a:r>
            <a:br>
              <a:rPr lang="cs-CZ" sz="1800" dirty="0">
                <a:latin typeface="Bookman Old Style" panose="02050604050505020204" pitchFamily="18" charset="0"/>
              </a:rPr>
            </a:br>
            <a:r>
              <a:rPr lang="cs-CZ" sz="1800" dirty="0">
                <a:latin typeface="Bookman Old Style" panose="02050604050505020204" pitchFamily="18" charset="0"/>
              </a:rPr>
              <a:t>Psycholog </a:t>
            </a:r>
            <a:br>
              <a:rPr lang="cs-CZ" sz="1800" dirty="0">
                <a:latin typeface="Bookman Old Style" panose="02050604050505020204" pitchFamily="18" charset="0"/>
              </a:rPr>
            </a:br>
            <a:r>
              <a:rPr lang="cs-CZ" sz="1800" dirty="0">
                <a:latin typeface="Bookman Old Style" panose="02050604050505020204" pitchFamily="18" charset="0"/>
              </a:rPr>
              <a:t>Pracuji s dětmi a rodinami s Ukrajiny.</a:t>
            </a:r>
            <a:br>
              <a:rPr lang="cs-CZ" sz="1800" dirty="0">
                <a:latin typeface="Bookman Old Style" panose="02050604050505020204" pitchFamily="18" charset="0"/>
              </a:rPr>
            </a:br>
            <a:r>
              <a:rPr lang="cs-CZ" sz="1800" dirty="0">
                <a:latin typeface="Bookman Old Style" panose="02050604050505020204" pitchFamily="18" charset="0"/>
              </a:rPr>
              <a:t>Nápravná práce s dětmi </a:t>
            </a:r>
            <a:br>
              <a:rPr lang="cs-CZ" sz="1800" dirty="0">
                <a:latin typeface="Bookman Old Style" panose="02050604050505020204" pitchFamily="18" charset="0"/>
              </a:rPr>
            </a:br>
            <a:r>
              <a:rPr lang="cs-CZ" sz="1800" dirty="0">
                <a:latin typeface="Bookman Old Style" panose="02050604050505020204" pitchFamily="18" charset="0"/>
              </a:rPr>
              <a:t>se speciálními potřebami .</a:t>
            </a:r>
            <a:endParaRPr lang="uk-CZ" dirty="0">
              <a:latin typeface="Bookman Old Style" panose="0205060405050502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DEE123-547A-804D-AE0B-CA63ECC768D4}"/>
              </a:ext>
            </a:extLst>
          </p:cNvPr>
          <p:cNvSpPr txBox="1"/>
          <p:nvPr/>
        </p:nvSpPr>
        <p:spPr>
          <a:xfrm>
            <a:off x="7580487" y="771307"/>
            <a:ext cx="3390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dirty="0">
                <a:solidFill>
                  <a:schemeClr val="bg1"/>
                </a:solidFill>
                <a:latin typeface="Bookman Old Style" panose="02050604050505020204" pitchFamily="18" charset="0"/>
              </a:rPr>
              <a:t>tel.</a:t>
            </a:r>
            <a:r>
              <a:rPr lang="uk-UA" dirty="0">
                <a:solidFill>
                  <a:schemeClr val="bg1"/>
                </a:solidFill>
                <a:latin typeface="Bookman Old Style" panose="02050604050505020204" pitchFamily="18" charset="0"/>
              </a:rPr>
              <a:t>:+420775473355</a:t>
            </a:r>
            <a:endParaRPr lang="cs-CZ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r"/>
            <a:r>
              <a:rPr lang="cs-CZ" dirty="0">
                <a:solidFill>
                  <a:schemeClr val="bg1"/>
                </a:solidFill>
                <a:latin typeface="Bookman Old Style" panose="02050604050505020204" pitchFamily="18" charset="0"/>
              </a:rPr>
              <a:t>Rychnov nad Kněžnou </a:t>
            </a:r>
            <a:endParaRPr lang="uk-CZ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454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83719F-3E35-2549-A7D5-B1A40FF58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889" y="390743"/>
            <a:ext cx="10571998" cy="970450"/>
          </a:xfrm>
        </p:spPr>
        <p:txBody>
          <a:bodyPr/>
          <a:lstStyle/>
          <a:p>
            <a:r>
              <a:rPr lang="uk-UA" sz="1800" b="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Т</a:t>
            </a:r>
            <a:r>
              <a:rPr lang="uk-UA" sz="1800" b="0" dirty="0">
                <a:solidFill>
                  <a:schemeClr val="bg1"/>
                </a:solidFill>
                <a:latin typeface="Bookman Old Style" panose="02050604050505020204" pitchFamily="18" charset="0"/>
              </a:rPr>
              <a:t>ел:+420797896689</a:t>
            </a:r>
            <a:br>
              <a:rPr lang="uk-UA" sz="1800" b="0" dirty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cs-CZ" sz="1800" b="0" dirty="0">
                <a:solidFill>
                  <a:srgbClr val="8F8F8F"/>
                </a:solidFill>
                <a:latin typeface="Bookman Old Style" panose="0205060405050502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</a:t>
            </a:r>
            <a:r>
              <a:rPr lang="cs-CZ" sz="1800" b="0" dirty="0" err="1">
                <a:solidFill>
                  <a:srgbClr val="8F8F8F"/>
                </a:solidFill>
                <a:latin typeface="Bookman Old Style" panose="0205060405050502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linktr.ee</a:t>
            </a:r>
            <a:r>
              <a:rPr lang="cs-CZ" sz="1800" b="0" dirty="0">
                <a:solidFill>
                  <a:srgbClr val="8F8F8F"/>
                </a:solidFill>
                <a:latin typeface="Bookman Old Style" panose="0205060405050502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cs-CZ" sz="1800" b="0" dirty="0" err="1">
                <a:solidFill>
                  <a:schemeClr val="bg1"/>
                </a:solidFill>
                <a:latin typeface="Bookman Old Style" panose="0205060405050502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netelipsiholog</a:t>
            </a:r>
            <a:br>
              <a:rPr lang="uk-UA" sz="1800" b="0" dirty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uk-UA" sz="1800" b="0" dirty="0">
                <a:solidFill>
                  <a:schemeClr val="bg1"/>
                </a:solidFill>
                <a:latin typeface="Bookman Old Style" panose="02050604050505020204" pitchFamily="18" charset="0"/>
              </a:rPr>
              <a:t>м.Нова </a:t>
            </a:r>
            <a:r>
              <a:rPr lang="uk-UA" sz="1800" b="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Пака</a:t>
            </a:r>
            <a:endParaRPr lang="uk-CZ" sz="1800" b="0" dirty="0"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3F6B82A-36A3-5A48-815C-2E15C5845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97288" y="2532731"/>
            <a:ext cx="10554574" cy="3636511"/>
          </a:xfrm>
        </p:spPr>
        <p:txBody>
          <a:bodyPr/>
          <a:lstStyle/>
          <a:p>
            <a:r>
              <a:rPr lang="uk-UA" sz="2000" dirty="0">
                <a:latin typeface="Bookman Old Style" panose="02050604050505020204" pitchFamily="18" charset="0"/>
              </a:rPr>
              <a:t>Наталя Яценко</a:t>
            </a:r>
            <a:br>
              <a:rPr lang="uk-UA" sz="1800" dirty="0">
                <a:latin typeface="Bookman Old Style" panose="02050604050505020204" pitchFamily="18" charset="0"/>
              </a:rPr>
            </a:br>
            <a:r>
              <a:rPr lang="uk-UA" sz="1800" dirty="0">
                <a:latin typeface="Bookman Old Style" panose="02050604050505020204" pitchFamily="18" charset="0"/>
              </a:rPr>
              <a:t>Сімейний,тілесний, кризовий психолог </a:t>
            </a:r>
            <a:br>
              <a:rPr lang="uk-UA" sz="1800" dirty="0">
                <a:latin typeface="Bookman Old Style" panose="02050604050505020204" pitchFamily="18" charset="0"/>
              </a:rPr>
            </a:br>
            <a:r>
              <a:rPr lang="uk-UA" sz="1800" dirty="0">
                <a:latin typeface="Bookman Old Style" panose="02050604050505020204" pitchFamily="18" charset="0"/>
              </a:rPr>
              <a:t>Пропоную допомогу онлайн у ресурсному підході</a:t>
            </a:r>
            <a:br>
              <a:rPr lang="uk-UA" sz="1800" dirty="0">
                <a:latin typeface="Bookman Old Style" panose="02050604050505020204" pitchFamily="18" charset="0"/>
              </a:rPr>
            </a:br>
            <a:r>
              <a:rPr lang="uk-UA" sz="1800" dirty="0">
                <a:latin typeface="Bookman Old Style" panose="02050604050505020204" pitchFamily="18" charset="0"/>
              </a:rPr>
              <a:t>-індивідуальну та групову</a:t>
            </a:r>
            <a:br>
              <a:rPr lang="uk-UA" sz="1800" dirty="0">
                <a:latin typeface="Bookman Old Style" panose="02050604050505020204" pitchFamily="18" charset="0"/>
              </a:rPr>
            </a:br>
            <a:r>
              <a:rPr lang="uk-UA" sz="1800" dirty="0">
                <a:latin typeface="Bookman Old Style" panose="02050604050505020204" pitchFamily="18" charset="0"/>
              </a:rPr>
              <a:t>Тут зможете отримати</a:t>
            </a:r>
            <a:br>
              <a:rPr lang="uk-UA" sz="1800" dirty="0">
                <a:latin typeface="Bookman Old Style" panose="02050604050505020204" pitchFamily="18" charset="0"/>
              </a:rPr>
            </a:br>
            <a:r>
              <a:rPr lang="uk-UA" sz="1800" dirty="0">
                <a:latin typeface="Bookman Old Style" panose="02050604050505020204" pitchFamily="18" charset="0"/>
              </a:rPr>
              <a:t>-</a:t>
            </a:r>
            <a:r>
              <a:rPr lang="ru-RU" sz="1800" dirty="0">
                <a:latin typeface="Bookman Old Style" panose="02050604050505020204" pitchFamily="18" charset="0"/>
              </a:rPr>
              <a:t>кори</a:t>
            </a:r>
            <a:r>
              <a:rPr lang="uk-UA" sz="1800" dirty="0">
                <a:latin typeface="Bookman Old Style" panose="02050604050505020204" pitchFamily="18" charset="0"/>
              </a:rPr>
              <a:t>сні знання</a:t>
            </a:r>
            <a:br>
              <a:rPr lang="uk-UA" sz="1800" dirty="0">
                <a:latin typeface="Bookman Old Style" panose="02050604050505020204" pitchFamily="18" charset="0"/>
              </a:rPr>
            </a:br>
            <a:r>
              <a:rPr lang="uk-UA" sz="1800" dirty="0">
                <a:latin typeface="Bookman Old Style" panose="02050604050505020204" pitchFamily="18" charset="0"/>
              </a:rPr>
              <a:t>-навички смостабілізаціі та саморегуляції</a:t>
            </a:r>
            <a:br>
              <a:rPr lang="uk-UA" sz="1800" dirty="0">
                <a:latin typeface="Bookman Old Style" panose="02050604050505020204" pitchFamily="18" charset="0"/>
              </a:rPr>
            </a:br>
            <a:r>
              <a:rPr lang="uk-UA" sz="1800" dirty="0">
                <a:latin typeface="Bookman Old Style" panose="02050604050505020204" pitchFamily="18" charset="0"/>
              </a:rPr>
              <a:t>-відчути підтримку</a:t>
            </a:r>
            <a:br>
              <a:rPr lang="uk-UA" sz="1800" dirty="0">
                <a:latin typeface="Bookman Old Style" panose="02050604050505020204" pitchFamily="18" charset="0"/>
              </a:rPr>
            </a:br>
            <a:r>
              <a:rPr lang="uk-UA" sz="1800" dirty="0">
                <a:latin typeface="Bookman Old Style" panose="02050604050505020204" pitchFamily="18" charset="0"/>
              </a:rPr>
              <a:t>-прийняти допомогу</a:t>
            </a:r>
            <a:br>
              <a:rPr lang="uk-UA" sz="1800" dirty="0">
                <a:latin typeface="Bookman Old Style" panose="02050604050505020204" pitchFamily="18" charset="0"/>
              </a:rPr>
            </a:br>
            <a:r>
              <a:rPr lang="uk-UA" sz="1800" dirty="0">
                <a:latin typeface="Bookman Old Style" panose="02050604050505020204" pitchFamily="18" charset="0"/>
              </a:rPr>
              <a:t>-знизити тривогу </a:t>
            </a:r>
            <a:br>
              <a:rPr lang="cs-CZ" sz="1800" dirty="0">
                <a:latin typeface="Bookman Old Style" panose="02050604050505020204" pitchFamily="18" charset="0"/>
              </a:rPr>
            </a:br>
            <a:br>
              <a:rPr lang="uk-UA" sz="1800" dirty="0">
                <a:latin typeface="Bookman Old Style" panose="02050604050505020204" pitchFamily="18" charset="0"/>
              </a:rPr>
            </a:br>
            <a:r>
              <a:rPr lang="uk-UA" sz="1800" dirty="0">
                <a:latin typeface="Bookman Old Style" panose="02050604050505020204" pitchFamily="18" charset="0"/>
              </a:rPr>
              <a:t> Не чекай доки стане занадто і допоможи собі.</a:t>
            </a:r>
            <a:endParaRPr lang="uk-CZ" dirty="0">
              <a:latin typeface="Bookman Old Style" panose="0205060405050502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2026A5-A157-D04C-AF34-6BA5561AA4A3}"/>
              </a:ext>
            </a:extLst>
          </p:cNvPr>
          <p:cNvSpPr txBox="1"/>
          <p:nvPr/>
        </p:nvSpPr>
        <p:spPr>
          <a:xfrm>
            <a:off x="5040489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uk-C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805F24-2EB8-124D-BE3E-139011D12B24}"/>
              </a:ext>
            </a:extLst>
          </p:cNvPr>
          <p:cNvSpPr txBox="1"/>
          <p:nvPr/>
        </p:nvSpPr>
        <p:spPr>
          <a:xfrm>
            <a:off x="6321778" y="2791870"/>
            <a:ext cx="587022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1800">
                <a:latin typeface="Bookman Old Style" panose="02050604050505020204" pitchFamily="18" charset="0"/>
              </a:rPr>
              <a:t>Natálie Yatsenko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Rodinná, fyzická, křížová psycholožka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Nabízím on-line pomoc , individuální a skupinové konzultace.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Zde můžete získat: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-užitečné znalosti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-dovednosti sebestabilizace a samoregulace 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-cítit podporu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- přijímat pomoc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-snížit úzkost 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Nečekejte, až toho bude moc a pomoz si</a:t>
            </a:r>
            <a:endParaRPr lang="uk-CZ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DC813B-1003-C249-8505-D6D73F75A3E1}"/>
              </a:ext>
            </a:extLst>
          </p:cNvPr>
          <p:cNvSpPr txBox="1"/>
          <p:nvPr/>
        </p:nvSpPr>
        <p:spPr>
          <a:xfrm>
            <a:off x="6869288" y="118162"/>
            <a:ext cx="34879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Tel.</a:t>
            </a:r>
            <a:r>
              <a:rPr lang="uk-UA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:+420797896689</a:t>
            </a:r>
          </a:p>
          <a:p>
            <a:pPr algn="r"/>
            <a:r>
              <a:rPr lang="cs-CZ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hlinkClick r:id="rId2"/>
              </a:rPr>
              <a:t>https://linktr.ee/netelipsiholog</a:t>
            </a:r>
            <a:endParaRPr lang="cs-CZ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algn="r"/>
            <a:r>
              <a:rPr lang="cs-CZ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Nová Páka </a:t>
            </a:r>
            <a:endParaRPr lang="uk-CZ" dirty="0"/>
          </a:p>
        </p:txBody>
      </p:sp>
    </p:spTree>
    <p:extLst>
      <p:ext uri="{BB962C8B-B14F-4D97-AF65-F5344CB8AC3E}">
        <p14:creationId xmlns:p14="http://schemas.microsoft.com/office/powerpoint/2010/main" val="1389898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43053E-B8E5-5C40-AEC2-DCDFE51BD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0">
                <a:solidFill>
                  <a:schemeClr val="bg1"/>
                </a:solidFill>
                <a:latin typeface="Bookman Old Style" panose="02050604050505020204" pitchFamily="18" charset="0"/>
              </a:rPr>
              <a:t>+380 </a:t>
            </a:r>
            <a:r>
              <a:rPr lang="uk-UA" sz="1800" b="0">
                <a:solidFill>
                  <a:schemeClr val="bg1"/>
                </a:solidFill>
                <a:latin typeface="Bookman Old Style" panose="02050604050505020204" pitchFamily="18" charset="0"/>
              </a:rPr>
              <a:t>679570303</a:t>
            </a:r>
            <a:br>
              <a:rPr lang="uk-UA" sz="1800" b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uk-UA" sz="1800" b="0">
                <a:solidFill>
                  <a:schemeClr val="bg1"/>
                </a:solidFill>
                <a:latin typeface="Bookman Old Style" panose="02050604050505020204" pitchFamily="18" charset="0"/>
              </a:rPr>
              <a:t>+420720945806</a:t>
            </a:r>
            <a:br>
              <a:rPr lang="uk-UA" sz="1800" b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uk-UA" sz="1800" b="0">
                <a:solidFill>
                  <a:schemeClr val="bg1"/>
                </a:solidFill>
                <a:latin typeface="Bookman Old Style" panose="02050604050505020204" pitchFamily="18" charset="0"/>
              </a:rPr>
              <a:t>М.Червоний Костелець</a:t>
            </a:r>
            <a:endParaRPr lang="uk-CZ" sz="1800" b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5145DD-8125-A148-A370-FF09B7283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1800">
                <a:latin typeface="Bookman Old Style" panose="02050604050505020204" pitchFamily="18" charset="0"/>
              </a:rPr>
              <a:t>Олена Бондар</a:t>
            </a:r>
            <a:br>
              <a:rPr lang="uk-UA" sz="1800">
                <a:latin typeface="Bookman Old Style" panose="02050604050505020204" pitchFamily="18" charset="0"/>
              </a:rPr>
            </a:br>
            <a:r>
              <a:rPr lang="uk-UA" sz="1800">
                <a:latin typeface="Bookman Old Style" panose="02050604050505020204" pitchFamily="18" charset="0"/>
              </a:rPr>
              <a:t>Психолог, гештальт терапевт.</a:t>
            </a:r>
            <a:br>
              <a:rPr lang="uk-UA" sz="1800">
                <a:latin typeface="Bookman Old Style" panose="02050604050505020204" pitchFamily="18" charset="0"/>
              </a:rPr>
            </a:br>
            <a:r>
              <a:rPr lang="uk-UA" sz="1800">
                <a:latin typeface="Bookman Old Style" panose="02050604050505020204" pitchFamily="18" charset="0"/>
              </a:rPr>
              <a:t>Психологічне консультування </a:t>
            </a:r>
            <a:r>
              <a:rPr lang="cs-CZ" sz="1800">
                <a:latin typeface="Bookman Old Style" panose="02050604050505020204" pitchFamily="18" charset="0"/>
              </a:rPr>
              <a:t>on-line </a:t>
            </a:r>
            <a:endParaRPr lang="uk-CZ">
              <a:latin typeface="Bookman Old Style" panose="0205060405050502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2307AD-D8A5-0E42-8B7A-42D0822CD975}"/>
              </a:ext>
            </a:extLst>
          </p:cNvPr>
          <p:cNvSpPr txBox="1"/>
          <p:nvPr/>
        </p:nvSpPr>
        <p:spPr>
          <a:xfrm>
            <a:off x="7083779" y="3563586"/>
            <a:ext cx="4176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1800">
                <a:latin typeface="Bookman Old Style" panose="02050604050505020204" pitchFamily="18" charset="0"/>
              </a:rPr>
              <a:t>Olena Bondar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Psycholožka,  gestalt terapeutka.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Psychologická podpora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 ukrajinským občanům on-line</a:t>
            </a:r>
            <a:endParaRPr lang="uk-C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878192-6FA5-0545-B494-CEF5045F886A}"/>
              </a:ext>
            </a:extLst>
          </p:cNvPr>
          <p:cNvSpPr txBox="1"/>
          <p:nvPr/>
        </p:nvSpPr>
        <p:spPr>
          <a:xfrm>
            <a:off x="7083779" y="628308"/>
            <a:ext cx="29915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800">
                <a:solidFill>
                  <a:schemeClr val="bg1"/>
                </a:solidFill>
                <a:latin typeface="Bookman Old Style" panose="02050604050505020204" pitchFamily="18" charset="0"/>
              </a:rPr>
              <a:t>+380 </a:t>
            </a:r>
            <a:r>
              <a:rPr lang="uk-UA" sz="1800">
                <a:solidFill>
                  <a:schemeClr val="bg1"/>
                </a:solidFill>
                <a:latin typeface="Bookman Old Style" panose="02050604050505020204" pitchFamily="18" charset="0"/>
              </a:rPr>
              <a:t>679570303</a:t>
            </a:r>
          </a:p>
          <a:p>
            <a:pPr algn="r"/>
            <a:r>
              <a:rPr lang="uk-UA" sz="1800">
                <a:solidFill>
                  <a:schemeClr val="bg1"/>
                </a:solidFill>
                <a:latin typeface="Bookman Old Style" panose="02050604050505020204" pitchFamily="18" charset="0"/>
              </a:rPr>
              <a:t>+420720945806</a:t>
            </a:r>
            <a:endParaRPr lang="cs-CZ" sz="180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r"/>
            <a:r>
              <a:rPr lang="cs-CZ">
                <a:solidFill>
                  <a:schemeClr val="bg1"/>
                </a:solidFill>
                <a:latin typeface="Bookman Old Style" panose="02050604050505020204" pitchFamily="18" charset="0"/>
              </a:rPr>
              <a:t>Červený Kostelec </a:t>
            </a:r>
            <a:endParaRPr lang="uk-UA" sz="18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134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FFCC7E-65AA-D541-9B3B-617EC41E0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uk-UA" sz="1600" b="0" dirty="0">
                <a:solidFill>
                  <a:schemeClr val="bg1"/>
                </a:solidFill>
                <a:latin typeface="Bookman Old Style" panose="02050604050505020204" pitchFamily="18" charset="0"/>
              </a:rPr>
              <a:t>Тел: +420792754070</a:t>
            </a:r>
            <a:br>
              <a:rPr lang="uk-UA" sz="1600" b="0" dirty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uk-UA" sz="1600" b="0" dirty="0">
                <a:solidFill>
                  <a:schemeClr val="bg1"/>
                </a:solidFill>
                <a:latin typeface="Bookman Old Style" panose="02050604050505020204" pitchFamily="18" charset="0"/>
              </a:rPr>
              <a:t>+380996002809 (</a:t>
            </a:r>
            <a:r>
              <a:rPr lang="en-US" sz="1600" b="0" dirty="0">
                <a:solidFill>
                  <a:schemeClr val="bg1"/>
                </a:solidFill>
                <a:latin typeface="Bookman Old Style" panose="02050604050505020204" pitchFamily="18" charset="0"/>
              </a:rPr>
              <a:t>viper,WhatsApp )</a:t>
            </a:r>
            <a:br>
              <a:rPr lang="uk-UA" sz="1600" b="0" dirty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uk-UA" sz="1600" b="0" dirty="0">
                <a:solidFill>
                  <a:schemeClr val="bg1"/>
                </a:solidFill>
                <a:latin typeface="Bookman Old Style" panose="02050604050505020204" pitchFamily="18" charset="0"/>
              </a:rPr>
              <a:t>Гравець Кралове</a:t>
            </a:r>
            <a:br>
              <a:rPr lang="uk-UA" sz="1600" b="0" dirty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uk-UA" sz="1600" b="0" dirty="0">
                <a:solidFill>
                  <a:schemeClr val="bg1"/>
                </a:solidFill>
                <a:latin typeface="Bookman Old Style" panose="02050604050505020204" pitchFamily="18" charset="0"/>
              </a:rPr>
              <a:t>Нова Пака</a:t>
            </a:r>
            <a:endParaRPr lang="uk-CZ" sz="1600" b="0" dirty="0">
              <a:solidFill>
                <a:schemeClr val="bg1"/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E754C29-E987-A44A-833E-B8851B7E9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934" y="2483557"/>
            <a:ext cx="10554574" cy="3927256"/>
          </a:xfrm>
        </p:spPr>
        <p:txBody>
          <a:bodyPr>
            <a:normAutofit/>
          </a:bodyPr>
          <a:lstStyle/>
          <a:p>
            <a:r>
              <a:rPr lang="uk-UA" sz="1600" dirty="0">
                <a:latin typeface="Bookman Old Style" panose="020F0302020204030204" pitchFamily="34" charset="0"/>
              </a:rPr>
              <a:t>Руслана Калмик</a:t>
            </a:r>
            <a:br>
              <a:rPr lang="uk-UA" sz="1600" dirty="0">
                <a:latin typeface="Bookman Old Style" panose="020F0302020204030204" pitchFamily="34" charset="0"/>
              </a:rPr>
            </a:br>
            <a:r>
              <a:rPr lang="uk-UA" sz="1600" dirty="0">
                <a:latin typeface="Bookman Old Style" panose="020F0302020204030204" pitchFamily="34" charset="0"/>
              </a:rPr>
              <a:t>Психолог, психотерапевт, арт</a:t>
            </a:r>
            <a:r>
              <a:rPr lang="en-US" sz="1600" dirty="0">
                <a:latin typeface="Bookman Old Style" panose="020F0302020204030204" pitchFamily="34" charset="0"/>
              </a:rPr>
              <a:t> </a:t>
            </a:r>
            <a:r>
              <a:rPr lang="uk-UA" sz="1600" dirty="0">
                <a:latin typeface="Bookman Old Style" panose="020F0302020204030204" pitchFamily="34" charset="0"/>
              </a:rPr>
              <a:t>терапевт</a:t>
            </a:r>
            <a:br>
              <a:rPr lang="uk-UA" sz="1600" dirty="0">
                <a:latin typeface="Bookman Old Style" panose="020F0302020204030204" pitchFamily="34" charset="0"/>
              </a:rPr>
            </a:br>
            <a:r>
              <a:rPr lang="uk-UA" sz="1600" dirty="0">
                <a:latin typeface="Bookman Old Style" panose="020F0302020204030204" pitchFamily="34" charset="0"/>
              </a:rPr>
              <a:t>Безкоштовна психологічна допомога:</a:t>
            </a:r>
            <a:br>
              <a:rPr lang="uk-UA" sz="1600" dirty="0">
                <a:latin typeface="Bookman Old Style" panose="020F0302020204030204" pitchFamily="34" charset="0"/>
              </a:rPr>
            </a:br>
            <a:r>
              <a:rPr lang="uk-UA" sz="1600" dirty="0">
                <a:latin typeface="Bookman Old Style" panose="020F0302020204030204" pitchFamily="34" charset="0"/>
              </a:rPr>
              <a:t>- індивідуальна та групова терапія</a:t>
            </a:r>
            <a:br>
              <a:rPr lang="uk-UA" sz="1600" dirty="0">
                <a:latin typeface="Bookman Old Style" panose="020F0302020204030204" pitchFamily="34" charset="0"/>
              </a:rPr>
            </a:br>
            <a:r>
              <a:rPr lang="uk-UA" sz="1600" dirty="0">
                <a:latin typeface="Bookman Old Style" panose="020F0302020204030204" pitchFamily="34" charset="0"/>
              </a:rPr>
              <a:t>- консультування індивідуальне та групове</a:t>
            </a:r>
            <a:br>
              <a:rPr lang="uk-UA" sz="1600" dirty="0">
                <a:latin typeface="Bookman Old Style" panose="020F0302020204030204" pitchFamily="34" charset="0"/>
              </a:rPr>
            </a:br>
            <a:r>
              <a:rPr lang="uk-UA" sz="1600" dirty="0">
                <a:latin typeface="Bookman Old Style" panose="020F0302020204030204" pitchFamily="34" charset="0"/>
              </a:rPr>
              <a:t>- групова терапія </a:t>
            </a:r>
            <a:r>
              <a:rPr lang="cs-CZ" sz="1600" dirty="0">
                <a:latin typeface="Bookman Old Style" panose="020F0302020204030204" pitchFamily="34" charset="0"/>
              </a:rPr>
              <a:t>“</a:t>
            </a:r>
            <a:r>
              <a:rPr lang="uk-UA" sz="1600" dirty="0">
                <a:latin typeface="Bookman Old Style" panose="020F0302020204030204" pitchFamily="34" charset="0"/>
              </a:rPr>
              <a:t>збереження психічного  здоров’я «.</a:t>
            </a:r>
            <a:endParaRPr lang="uk-CZ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4B3292-EAC3-6D41-8AA0-2E868C9B72C0}"/>
              </a:ext>
            </a:extLst>
          </p:cNvPr>
          <p:cNvSpPr txBox="1"/>
          <p:nvPr/>
        </p:nvSpPr>
        <p:spPr>
          <a:xfrm>
            <a:off x="6345765" y="2260600"/>
            <a:ext cx="549345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2000">
                <a:latin typeface="Bookman Old Style" panose="02050604050505020204" pitchFamily="18" charset="0"/>
              </a:rPr>
              <a:t>Ruslana Kalmyk</a:t>
            </a:r>
            <a:br>
              <a:rPr lang="cs-CZ" sz="20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Psycholožka , psychoterapeutka , art terapeutka 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Bezplatná psychologická podpora: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- individuální a skupinová terapie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- konzultace skupinové a individuálně </a:t>
            </a:r>
            <a:br>
              <a:rPr lang="cs-CZ" sz="1800">
                <a:latin typeface="Bookman Old Style" panose="02050604050505020204" pitchFamily="18" charset="0"/>
              </a:rPr>
            </a:br>
            <a:r>
              <a:rPr lang="cs-CZ" sz="1800">
                <a:latin typeface="Bookman Old Style" panose="02050604050505020204" pitchFamily="18" charset="0"/>
              </a:rPr>
              <a:t>- skupinová terapie k udržení duševního zdraví </a:t>
            </a:r>
            <a:endParaRPr lang="uk-CZ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EF353E-9976-2847-BB1A-FF75FF9080FF}"/>
              </a:ext>
            </a:extLst>
          </p:cNvPr>
          <p:cNvSpPr txBox="1"/>
          <p:nvPr/>
        </p:nvSpPr>
        <p:spPr>
          <a:xfrm>
            <a:off x="6613878" y="217309"/>
            <a:ext cx="42937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dirty="0">
                <a:solidFill>
                  <a:schemeClr val="bg1"/>
                </a:solidFill>
                <a:latin typeface="Bookman Old Style" panose="02050604050505020204" pitchFamily="18" charset="0"/>
              </a:rPr>
              <a:t>Tel.:</a:t>
            </a:r>
            <a:r>
              <a:rPr lang="uk-UA" sz="1800" dirty="0">
                <a:solidFill>
                  <a:schemeClr val="bg1"/>
                </a:solidFill>
                <a:latin typeface="Bookman Old Style" panose="02050604050505020204" pitchFamily="18" charset="0"/>
              </a:rPr>
              <a:t> +420792754070</a:t>
            </a:r>
          </a:p>
          <a:p>
            <a:pPr algn="l"/>
            <a:r>
              <a:rPr lang="uk-UA" sz="1800" dirty="0">
                <a:solidFill>
                  <a:schemeClr val="bg1"/>
                </a:solidFill>
                <a:latin typeface="Bookman Old Style" panose="02050604050505020204" pitchFamily="18" charset="0"/>
              </a:rPr>
              <a:t>+380996002809 (</a:t>
            </a:r>
            <a:r>
              <a:rPr lang="en-US" sz="1800" dirty="0">
                <a:solidFill>
                  <a:schemeClr val="bg1"/>
                </a:solidFill>
                <a:latin typeface="Bookman Old Style" panose="02050604050505020204" pitchFamily="18" charset="0"/>
              </a:rPr>
              <a:t>viper,WhatsApp )</a:t>
            </a:r>
            <a:endParaRPr lang="uk-UA" sz="18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l"/>
            <a:r>
              <a:rPr lang="cs-CZ" dirty="0">
                <a:solidFill>
                  <a:schemeClr val="bg1"/>
                </a:solidFill>
                <a:latin typeface="Bookman Old Style" panose="02050604050505020204" pitchFamily="18" charset="0"/>
              </a:rPr>
              <a:t>Hradec Králové </a:t>
            </a:r>
            <a:endParaRPr lang="uk-UA" sz="18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l"/>
            <a:r>
              <a:rPr lang="cs-CZ" sz="1800" dirty="0">
                <a:solidFill>
                  <a:schemeClr val="bg1"/>
                </a:solidFill>
                <a:latin typeface="Bookman Old Style" panose="02050604050505020204" pitchFamily="18" charset="0"/>
              </a:rPr>
              <a:t>Nová Páka ,Jičín </a:t>
            </a:r>
            <a:endParaRPr lang="uk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9478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Цитований текст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Широкий екран</PresentationFormat>
  <Slides>6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7" baseType="lpstr">
      <vt:lpstr>Цитований текст</vt:lpstr>
      <vt:lpstr>Цубера Оксана Психолог, кінезіолог Безкоштовна психологічна  підтримка  у кризових ситуаціях,  індивідуальна та групова.</vt:lpstr>
      <vt:lpstr>+420 731 040 644 м.Ріхнов над Кнєжнов</vt:lpstr>
      <vt:lpstr>Тел:+420775473355 м.Ріхнов над Кнєжнов</vt:lpstr>
      <vt:lpstr>Тел:+420797896689 https://linktr.ee/netelipsiholog м.Нова Пака</vt:lpstr>
      <vt:lpstr>+380 679570303 +420720945806 М.Червоний Костелець</vt:lpstr>
      <vt:lpstr>Тел: +420792754070 +380996002809 (viper,WhatsApp ) Гравець Кралове Нова Пака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Цубера Оксана Психолог, кінезіолог Безкоштовна психологічна підтримка  у кризових ситуаціях,  індивідуальна та групова.</dc:title>
  <dc:creator>Julijana Tsubera</dc:creator>
  <cp:lastModifiedBy>Julijana Tsubera</cp:lastModifiedBy>
  <cp:revision>33</cp:revision>
  <dcterms:created xsi:type="dcterms:W3CDTF">2022-05-20T19:19:12Z</dcterms:created>
  <dcterms:modified xsi:type="dcterms:W3CDTF">2022-05-20T20:10:07Z</dcterms:modified>
</cp:coreProperties>
</file>